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7" r:id="rId3"/>
    <p:sldId id="259" r:id="rId4"/>
    <p:sldId id="266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2218081-8C1F-40CE-8518-D57277281190}" v="7" dt="2024-07-08T10:55:55.84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8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E8CD5E-D238-7EB6-B0B2-BFDCB4A7A3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F968FD-7885-03D5-D990-94EF93BB1F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0701DA-B4BC-2ACC-4B99-CBF47377A9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2F2D9-2117-42CD-BCA8-BC2AE7539B95}" type="datetimeFigureOut">
              <a:rPr lang="nl-NL" smtClean="0"/>
              <a:t>9-11-2024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367368-CA39-FE88-4A71-39C00ADB8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6C67B5-E09B-60E4-1672-31DAF8F3AF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594C8-E69E-4ECE-8376-7899087809F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11330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111FE7-C8E1-2877-14BD-E66A590D7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43ED61-33F6-3760-97AA-82890DC6B7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9A7826-8DB3-0453-E923-82EC0458B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2F2D9-2117-42CD-BCA8-BC2AE7539B95}" type="datetimeFigureOut">
              <a:rPr lang="nl-NL" smtClean="0"/>
              <a:t>9-11-2024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B060FF-A0B8-467D-D58B-E7A0C26B45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F070CA-7E57-D643-08F8-F3405AD16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594C8-E69E-4ECE-8376-7899087809F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66327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17A27C8-A05F-5B4C-5B3D-8E0953239A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1A8AF6-8E6C-B50C-126E-52A6A3318D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D37D1E-C1A6-78A4-4B4D-01446272D8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2F2D9-2117-42CD-BCA8-BC2AE7539B95}" type="datetimeFigureOut">
              <a:rPr lang="nl-NL" smtClean="0"/>
              <a:t>9-11-2024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8D758B-4036-5CD6-5758-AC124ECFEB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D4C4F0-E53E-4DA9-7F45-0721F1D37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594C8-E69E-4ECE-8376-7899087809F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52515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0C0F4A-A079-3425-ABBC-25D5928BA5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EACDE0-12AF-DA39-7000-492D32AB2E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7ECA3E-55C7-FFD7-ED1A-A0B986F441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2F2D9-2117-42CD-BCA8-BC2AE7539B95}" type="datetimeFigureOut">
              <a:rPr lang="nl-NL" smtClean="0"/>
              <a:t>9-11-2024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A22BE0-D7A5-B898-C34F-6F4F0BC792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C4EBA6-15CD-87B7-0D9F-E726A61B56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594C8-E69E-4ECE-8376-7899087809F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52188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9B6564-429A-DE1F-D8FE-7A78E9E082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A8642E-EFF5-76CE-4A20-9F415C5178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D90C6A-DBD3-60BE-65B7-9DB1FE81C6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2F2D9-2117-42CD-BCA8-BC2AE7539B95}" type="datetimeFigureOut">
              <a:rPr lang="nl-NL" smtClean="0"/>
              <a:t>9-11-2024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0C4511-12C5-14D5-0543-5054D149BD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DEF221-8684-A434-B771-7688DC0AD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594C8-E69E-4ECE-8376-7899087809F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51802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33BE17-9B4A-CE50-C6FA-6C3E774CED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92C785-C2C7-0B05-B448-8C34E678C3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1F1DD0-9BED-C007-69C4-507DDD4B65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508E42-3975-7C64-44B2-21AAB7E8C9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2F2D9-2117-42CD-BCA8-BC2AE7539B95}" type="datetimeFigureOut">
              <a:rPr lang="nl-NL" smtClean="0"/>
              <a:t>9-11-2024</a:t>
            </a:fld>
            <a:endParaRPr lang="nl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860ACC-DAAB-9FF0-6505-AF32500968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79531F-FDDA-A2A5-B6C1-A99273BEB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594C8-E69E-4ECE-8376-7899087809F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26187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D0F641-7935-73BC-8962-DCEAA56D6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BA9566-D4DF-B657-9990-8EAC96E00D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7F1E0B-E121-BF90-183C-32A2BA8E71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532AB08-C9A5-DEB4-E2FD-925E50CE6D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66C2C5C-6F47-C2FB-1538-3D987344EB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6AACD01-6600-0989-D232-1F290F3CA0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2F2D9-2117-42CD-BCA8-BC2AE7539B95}" type="datetimeFigureOut">
              <a:rPr lang="nl-NL" smtClean="0"/>
              <a:t>9-11-2024</a:t>
            </a:fld>
            <a:endParaRPr lang="nl-N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8915BDF-238F-772F-0E67-124F9CABF9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0A95078-C488-2102-AEA6-BBF685951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594C8-E69E-4ECE-8376-7899087809F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29579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AC21EA-D6FD-2CA1-C580-E09EB16A04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8BD8077-2896-E14F-3D9C-E975E69CBB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2F2D9-2117-42CD-BCA8-BC2AE7539B95}" type="datetimeFigureOut">
              <a:rPr lang="nl-NL" smtClean="0"/>
              <a:t>9-11-2024</a:t>
            </a:fld>
            <a:endParaRPr lang="nl-N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167B05-F3D2-136A-9CE4-87CEDAB647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CFCC273-E474-1E41-B8D4-3203A15945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594C8-E69E-4ECE-8376-7899087809F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9458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545FD1C-FFF3-E808-9EB6-5E09337544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2F2D9-2117-42CD-BCA8-BC2AE7539B95}" type="datetimeFigureOut">
              <a:rPr lang="nl-NL" smtClean="0"/>
              <a:t>9-11-2024</a:t>
            </a:fld>
            <a:endParaRPr lang="nl-N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513C962-3DD4-C97A-35AF-FF51930C59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714FA3-D1B4-8FC1-B982-5DA6656719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594C8-E69E-4ECE-8376-7899087809F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81195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29A1AA-343A-6011-3C28-6439C4929A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0A2849-8F80-993D-86DD-C5772A486A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C870EA-DDB1-FC35-7830-32785ABC98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6AC096-9704-DB9C-C0DC-09A8C04992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2F2D9-2117-42CD-BCA8-BC2AE7539B95}" type="datetimeFigureOut">
              <a:rPr lang="nl-NL" smtClean="0"/>
              <a:t>9-11-2024</a:t>
            </a:fld>
            <a:endParaRPr lang="nl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0B0FC0-650D-4306-A5B9-E8F80EBB19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2FA345-2B3D-0AD5-F7D5-9EEBE1679D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594C8-E69E-4ECE-8376-7899087809F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68481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A40C02-768F-7D47-D5B8-825D152255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78F2EA3-D36C-8017-6F77-1CEDE3C0D4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D56B3C-D68E-F14D-F334-678F71B8FC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3C090E-FE12-9CCC-CFAE-EAAC176C1A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2F2D9-2117-42CD-BCA8-BC2AE7539B95}" type="datetimeFigureOut">
              <a:rPr lang="nl-NL" smtClean="0"/>
              <a:t>9-11-2024</a:t>
            </a:fld>
            <a:endParaRPr lang="nl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8C41F6-6126-2B50-F1E6-A572D1A5E2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6B7014-6E0E-0246-9B2F-568C4F42CB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594C8-E69E-4ECE-8376-7899087809F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5400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B9639AE-5F55-7186-3A0C-1A11BDB0D7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CF7301-8F85-FAEB-B046-C160374A7A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ECD500-5EAD-24ED-50D7-B4EDE97CA5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CB2F2D9-2117-42CD-BCA8-BC2AE7539B95}" type="datetimeFigureOut">
              <a:rPr lang="nl-NL" smtClean="0"/>
              <a:t>9-11-2024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D00D92-0383-81A3-2B83-7F6961FB7C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9FEECF-6E22-5928-ACBC-7BBF3DA6F1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2A594C8-E69E-4ECE-8376-7899087809F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33641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EBFD8D62-6BA7-6356-36E3-4F3C4363C47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30315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9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A logo with blue people in a circle&#10;&#10;Description automatically generated">
            <a:extLst>
              <a:ext uri="{FF2B5EF4-FFF2-40B4-BE49-F238E27FC236}">
                <a16:creationId xmlns:a16="http://schemas.microsoft.com/office/drawing/2014/main" id="{CDF2360D-841A-5BAE-2EB2-CCEB8C0CBB8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75" r="8226"/>
          <a:stretch/>
        </p:blipFill>
        <p:spPr>
          <a:xfrm>
            <a:off x="2522356" y="10"/>
            <a:ext cx="9669642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7390263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C6275C3-EDEF-BA54-943C-A59507C99CF5}"/>
              </a:ext>
            </a:extLst>
          </p:cNvPr>
          <p:cNvSpPr txBox="1"/>
          <p:nvPr/>
        </p:nvSpPr>
        <p:spPr>
          <a:xfrm>
            <a:off x="664029" y="823115"/>
            <a:ext cx="4833257" cy="521845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400" b="1" dirty="0"/>
              <a:t>Agenda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Welkom &amp; </a:t>
            </a:r>
            <a:r>
              <a:rPr lang="en-US" sz="2400" dirty="0" err="1"/>
              <a:t>voorstellen</a:t>
            </a:r>
            <a:r>
              <a:rPr lang="en-US" sz="2400" dirty="0"/>
              <a:t> </a:t>
            </a:r>
            <a:r>
              <a:rPr lang="en-US" sz="2400" dirty="0" err="1"/>
              <a:t>bestuur</a:t>
            </a:r>
            <a:endParaRPr lang="en-US" sz="240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240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Doel </a:t>
            </a:r>
            <a:r>
              <a:rPr lang="en-US" sz="2400" dirty="0" err="1"/>
              <a:t>vereniging</a:t>
            </a:r>
            <a:r>
              <a:rPr lang="en-US" sz="2400" dirty="0"/>
              <a:t> </a:t>
            </a:r>
            <a:r>
              <a:rPr lang="en-US" sz="2400" dirty="0" err="1"/>
              <a:t>Nomea</a:t>
            </a:r>
            <a:endParaRPr lang="en-US" sz="240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240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400" dirty="0" err="1"/>
              <a:t>Waar</a:t>
            </a:r>
            <a:r>
              <a:rPr lang="en-US" sz="2400" dirty="0"/>
              <a:t> </a:t>
            </a:r>
            <a:r>
              <a:rPr lang="en-US" sz="2400" dirty="0" err="1"/>
              <a:t>staan</a:t>
            </a:r>
            <a:r>
              <a:rPr lang="en-US" sz="2400" dirty="0"/>
              <a:t> we nu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240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400" dirty="0" err="1"/>
              <a:t>Tijdslijn</a:t>
            </a:r>
            <a:endParaRPr lang="en-US" sz="240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240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400" dirty="0" err="1"/>
              <a:t>Inschrijving</a:t>
            </a:r>
            <a:endParaRPr lang="en-US" sz="240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240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400" dirty="0" err="1"/>
              <a:t>Vragen</a:t>
            </a:r>
            <a:r>
              <a:rPr lang="en-US" sz="2400" dirty="0"/>
              <a:t> / </a:t>
            </a:r>
            <a:r>
              <a:rPr lang="en-US" sz="2400" dirty="0" err="1"/>
              <a:t>suggesties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466145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A logo with blue people in a circle&#10;&#10;Description automatically generated">
            <a:extLst>
              <a:ext uri="{FF2B5EF4-FFF2-40B4-BE49-F238E27FC236}">
                <a16:creationId xmlns:a16="http://schemas.microsoft.com/office/drawing/2014/main" id="{CDF2360D-841A-5BAE-2EB2-CCEB8C0CBB8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75" r="8226"/>
          <a:stretch/>
        </p:blipFill>
        <p:spPr>
          <a:xfrm>
            <a:off x="1" y="10"/>
            <a:ext cx="9669642" cy="6857990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125019" y="0"/>
            <a:ext cx="7066978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C6275C3-EDEF-BA54-943C-A59507C99CF5}"/>
              </a:ext>
            </a:extLst>
          </p:cNvPr>
          <p:cNvSpPr txBox="1"/>
          <p:nvPr/>
        </p:nvSpPr>
        <p:spPr>
          <a:xfrm>
            <a:off x="7021285" y="2434201"/>
            <a:ext cx="5072743" cy="3742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400" b="1" dirty="0" err="1"/>
              <a:t>Bestuur</a:t>
            </a:r>
            <a:r>
              <a:rPr lang="en-US" sz="2400" b="1" dirty="0"/>
              <a:t> </a:t>
            </a:r>
            <a:r>
              <a:rPr lang="en-US" sz="2400" b="1" dirty="0" err="1"/>
              <a:t>Nomea</a:t>
            </a:r>
            <a:endParaRPr lang="en-US" sz="2400" b="1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Ben van </a:t>
            </a:r>
            <a:r>
              <a:rPr lang="en-US" sz="2400" dirty="0" err="1"/>
              <a:t>Lieshout</a:t>
            </a:r>
            <a:r>
              <a:rPr lang="en-US" sz="2400" dirty="0"/>
              <a:t> – </a:t>
            </a:r>
            <a:r>
              <a:rPr lang="en-US" sz="2400" dirty="0" err="1"/>
              <a:t>penningmeester</a:t>
            </a:r>
            <a:endParaRPr lang="en-US" sz="240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Carla </a:t>
            </a:r>
            <a:r>
              <a:rPr lang="en-US" sz="2400" dirty="0" err="1"/>
              <a:t>Wezenaar</a:t>
            </a:r>
            <a:r>
              <a:rPr lang="en-US" sz="2400" dirty="0"/>
              <a:t> – </a:t>
            </a:r>
            <a:r>
              <a:rPr lang="en-US" sz="2400" dirty="0" err="1"/>
              <a:t>secretaris</a:t>
            </a:r>
            <a:endParaRPr lang="en-US" sz="240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Marcel Lamb – </a:t>
            </a:r>
            <a:r>
              <a:rPr lang="en-US" sz="2400" dirty="0" err="1"/>
              <a:t>commissaris</a:t>
            </a:r>
            <a:r>
              <a:rPr lang="en-US" sz="2400" dirty="0"/>
              <a:t> </a:t>
            </a:r>
            <a:r>
              <a:rPr lang="en-US" sz="2400" dirty="0" err="1"/>
              <a:t>exploitatie</a:t>
            </a:r>
            <a:endParaRPr lang="en-US" sz="240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Lies van Balen - </a:t>
            </a:r>
            <a:r>
              <a:rPr lang="en-US" sz="2400" dirty="0" err="1"/>
              <a:t>voorzitter</a:t>
            </a:r>
            <a:endParaRPr lang="en-US" sz="24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766549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9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A logo with blue people in a circle&#10;&#10;Description automatically generated">
            <a:extLst>
              <a:ext uri="{FF2B5EF4-FFF2-40B4-BE49-F238E27FC236}">
                <a16:creationId xmlns:a16="http://schemas.microsoft.com/office/drawing/2014/main" id="{CDF2360D-841A-5BAE-2EB2-CCEB8C0CBB8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75" r="8226"/>
          <a:stretch/>
        </p:blipFill>
        <p:spPr>
          <a:xfrm>
            <a:off x="2522356" y="10"/>
            <a:ext cx="9669642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7390263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C6275C3-EDEF-BA54-943C-A59507C99CF5}"/>
              </a:ext>
            </a:extLst>
          </p:cNvPr>
          <p:cNvSpPr txBox="1"/>
          <p:nvPr/>
        </p:nvSpPr>
        <p:spPr>
          <a:xfrm>
            <a:off x="838200" y="1051714"/>
            <a:ext cx="5464629" cy="55776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b="1" dirty="0"/>
              <a:t>Doel </a:t>
            </a:r>
            <a:r>
              <a:rPr lang="en-US" sz="2400" b="1" dirty="0" err="1"/>
              <a:t>vereniging</a:t>
            </a:r>
            <a:r>
              <a:rPr lang="en-US" sz="2400" b="1" dirty="0"/>
              <a:t> </a:t>
            </a:r>
            <a:r>
              <a:rPr lang="en-US" sz="2400" b="1" dirty="0" err="1"/>
              <a:t>Nomea</a:t>
            </a:r>
            <a:endParaRPr lang="en-US" sz="2400" b="1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err="1"/>
              <a:t>Zelfstandig</a:t>
            </a:r>
            <a:r>
              <a:rPr lang="en-US" sz="2400" dirty="0"/>
              <a:t> </a:t>
            </a:r>
            <a:r>
              <a:rPr lang="en-US" sz="2400" dirty="0" err="1"/>
              <a:t>en</a:t>
            </a:r>
            <a:r>
              <a:rPr lang="en-US" sz="2400" dirty="0"/>
              <a:t> </a:t>
            </a:r>
            <a:r>
              <a:rPr lang="en-US" sz="2400" dirty="0" err="1"/>
              <a:t>enigszins</a:t>
            </a:r>
            <a:r>
              <a:rPr lang="en-US" sz="2400" dirty="0"/>
              <a:t> </a:t>
            </a:r>
            <a:r>
              <a:rPr lang="en-US" sz="2400" dirty="0" err="1"/>
              <a:t>beschermd</a:t>
            </a:r>
            <a:r>
              <a:rPr lang="en-US" sz="2400" dirty="0"/>
              <a:t> maar </a:t>
            </a:r>
            <a:r>
              <a:rPr lang="en-US" sz="2400" dirty="0" err="1"/>
              <a:t>vooral</a:t>
            </a:r>
            <a:r>
              <a:rPr lang="en-US" sz="2400" dirty="0"/>
              <a:t> </a:t>
            </a:r>
            <a:r>
              <a:rPr lang="en-US" sz="2400" dirty="0" err="1"/>
              <a:t>leuk</a:t>
            </a:r>
            <a:r>
              <a:rPr lang="en-US" sz="2400" dirty="0"/>
              <a:t> </a:t>
            </a:r>
            <a:r>
              <a:rPr lang="en-US" sz="2400" dirty="0" err="1"/>
              <a:t>wonen</a:t>
            </a:r>
            <a:r>
              <a:rPr lang="en-US" sz="2400" dirty="0"/>
              <a:t> </a:t>
            </a:r>
            <a:r>
              <a:rPr lang="en-US" sz="2400" dirty="0" err="1"/>
              <a:t>voor</a:t>
            </a:r>
            <a:r>
              <a:rPr lang="en-US" sz="2400" dirty="0"/>
              <a:t> </a:t>
            </a:r>
            <a:r>
              <a:rPr lang="en-US" sz="2400" dirty="0" err="1"/>
              <a:t>ouderen</a:t>
            </a:r>
            <a:r>
              <a:rPr lang="en-US" sz="2400" dirty="0"/>
              <a:t>;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dirty="0"/>
          </a:p>
          <a:p>
            <a:pPr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We </a:t>
            </a:r>
            <a:r>
              <a:rPr lang="en-US" sz="2400" dirty="0" err="1"/>
              <a:t>kijken</a:t>
            </a:r>
            <a:r>
              <a:rPr lang="en-US" sz="2400" dirty="0"/>
              <a:t> </a:t>
            </a:r>
            <a:r>
              <a:rPr lang="en-US" sz="2400" dirty="0" err="1"/>
              <a:t>een</a:t>
            </a:r>
            <a:r>
              <a:rPr lang="en-US" sz="2400" dirty="0"/>
              <a:t> </a:t>
            </a:r>
            <a:r>
              <a:rPr lang="en-US" sz="2400" dirty="0" err="1"/>
              <a:t>beetje</a:t>
            </a:r>
            <a:r>
              <a:rPr lang="en-US" sz="2400" dirty="0"/>
              <a:t> </a:t>
            </a:r>
            <a:r>
              <a:rPr lang="en-US" sz="2400" dirty="0" err="1"/>
              <a:t>naar</a:t>
            </a:r>
            <a:r>
              <a:rPr lang="en-US" sz="2400" dirty="0"/>
              <a:t> </a:t>
            </a:r>
            <a:r>
              <a:rPr lang="en-US" sz="2400" dirty="0" err="1"/>
              <a:t>elkaar</a:t>
            </a:r>
            <a:r>
              <a:rPr lang="en-US" sz="2400" dirty="0"/>
              <a:t> om;</a:t>
            </a:r>
          </a:p>
          <a:p>
            <a:pPr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2400" dirty="0"/>
          </a:p>
          <a:p>
            <a:pPr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We </a:t>
            </a:r>
            <a:r>
              <a:rPr lang="en-US" sz="2400" dirty="0" err="1"/>
              <a:t>zijn</a:t>
            </a:r>
            <a:r>
              <a:rPr lang="en-US" sz="2400" dirty="0"/>
              <a:t> </a:t>
            </a:r>
            <a:r>
              <a:rPr lang="en-US" sz="2400" dirty="0" err="1"/>
              <a:t>privé-thuis</a:t>
            </a:r>
            <a:r>
              <a:rPr lang="en-US" sz="2400" dirty="0"/>
              <a:t> </a:t>
            </a:r>
            <a:r>
              <a:rPr lang="en-US" sz="2400" dirty="0" err="1"/>
              <a:t>als</a:t>
            </a:r>
            <a:r>
              <a:rPr lang="en-US" sz="2400" dirty="0"/>
              <a:t> we </a:t>
            </a:r>
            <a:r>
              <a:rPr lang="en-US" sz="2400" dirty="0" err="1"/>
              <a:t>dat</a:t>
            </a:r>
            <a:r>
              <a:rPr lang="en-US" sz="2400" dirty="0"/>
              <a:t> </a:t>
            </a:r>
            <a:r>
              <a:rPr lang="en-US" sz="2400" dirty="0" err="1"/>
              <a:t>willen</a:t>
            </a:r>
            <a:r>
              <a:rPr lang="en-US" sz="2400" dirty="0"/>
              <a:t> maar </a:t>
            </a:r>
            <a:r>
              <a:rPr lang="en-US" sz="2400" dirty="0" err="1"/>
              <a:t>kunnen</a:t>
            </a:r>
            <a:r>
              <a:rPr lang="en-US" sz="2400" dirty="0"/>
              <a:t> </a:t>
            </a:r>
            <a:r>
              <a:rPr lang="en-US" sz="2400" dirty="0" err="1"/>
              <a:t>elkaar</a:t>
            </a:r>
            <a:r>
              <a:rPr lang="en-US" sz="2400" dirty="0"/>
              <a:t> </a:t>
            </a:r>
            <a:r>
              <a:rPr lang="en-US" sz="2400" dirty="0" err="1"/>
              <a:t>ook</a:t>
            </a:r>
            <a:r>
              <a:rPr lang="en-US" sz="2400" dirty="0"/>
              <a:t> </a:t>
            </a:r>
            <a:r>
              <a:rPr lang="en-US" sz="2400" dirty="0" err="1"/>
              <a:t>opzoeken</a:t>
            </a:r>
            <a:r>
              <a:rPr lang="en-US" sz="2400" dirty="0"/>
              <a:t>;</a:t>
            </a:r>
          </a:p>
          <a:p>
            <a:pPr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2400" dirty="0"/>
          </a:p>
          <a:p>
            <a:pPr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We </a:t>
            </a:r>
            <a:r>
              <a:rPr lang="en-US" sz="2400" dirty="0" err="1"/>
              <a:t>organiseren</a:t>
            </a:r>
            <a:r>
              <a:rPr lang="en-US" sz="2400" dirty="0"/>
              <a:t> </a:t>
            </a:r>
            <a:r>
              <a:rPr lang="en-US" sz="2400" dirty="0" err="1"/>
              <a:t>soms</a:t>
            </a:r>
            <a:r>
              <a:rPr lang="en-US" sz="2400" dirty="0"/>
              <a:t> </a:t>
            </a:r>
            <a:r>
              <a:rPr lang="en-US" sz="2400" dirty="0" err="1"/>
              <a:t>activiteiten</a:t>
            </a:r>
            <a:r>
              <a:rPr lang="en-US" sz="2400" dirty="0"/>
              <a:t> </a:t>
            </a:r>
            <a:r>
              <a:rPr lang="en-US" sz="2400" dirty="0" err="1"/>
              <a:t>waar</a:t>
            </a:r>
            <a:r>
              <a:rPr lang="en-US" sz="2400" dirty="0"/>
              <a:t> </a:t>
            </a:r>
            <a:r>
              <a:rPr lang="en-US" sz="2400" dirty="0" err="1"/>
              <a:t>belangstellenden</a:t>
            </a:r>
            <a:r>
              <a:rPr lang="en-US" sz="2400" dirty="0"/>
              <a:t> </a:t>
            </a:r>
            <a:r>
              <a:rPr lang="en-US" sz="2400" dirty="0" err="1"/>
              <a:t>aan</a:t>
            </a:r>
            <a:r>
              <a:rPr lang="en-US" sz="2400" dirty="0"/>
              <a:t> </a:t>
            </a:r>
            <a:r>
              <a:rPr lang="en-US" sz="2400" dirty="0" err="1"/>
              <a:t>deel</a:t>
            </a:r>
            <a:r>
              <a:rPr lang="en-US" sz="2400" dirty="0"/>
              <a:t> </a:t>
            </a:r>
            <a:r>
              <a:rPr lang="en-US" sz="2400" dirty="0" err="1"/>
              <a:t>kunnen</a:t>
            </a:r>
            <a:r>
              <a:rPr lang="en-US" sz="2400" dirty="0"/>
              <a:t> </a:t>
            </a:r>
            <a:r>
              <a:rPr lang="en-US" sz="2400" dirty="0" err="1"/>
              <a:t>nemen</a:t>
            </a:r>
            <a:r>
              <a:rPr lang="en-US" sz="2400" dirty="0"/>
              <a:t> (</a:t>
            </a:r>
            <a:r>
              <a:rPr lang="en-US" sz="2400" dirty="0" err="1"/>
              <a:t>maaltijd</a:t>
            </a:r>
            <a:r>
              <a:rPr lang="en-US" sz="2400" dirty="0"/>
              <a:t>, </a:t>
            </a:r>
            <a:r>
              <a:rPr lang="en-US" sz="2400" dirty="0" err="1"/>
              <a:t>wandeling</a:t>
            </a:r>
            <a:r>
              <a:rPr lang="en-US" sz="2400" dirty="0"/>
              <a:t>, </a:t>
            </a:r>
            <a:r>
              <a:rPr lang="en-US" sz="2400" dirty="0" err="1"/>
              <a:t>cultuuruitje</a:t>
            </a:r>
            <a:r>
              <a:rPr lang="en-US" sz="2400" dirty="0"/>
              <a:t>, </a:t>
            </a:r>
            <a:r>
              <a:rPr lang="en-US" sz="2400" dirty="0" err="1"/>
              <a:t>wedstrijd</a:t>
            </a:r>
            <a:r>
              <a:rPr lang="en-US" sz="2400" dirty="0"/>
              <a:t>, </a:t>
            </a:r>
            <a:r>
              <a:rPr lang="en-US" sz="2400" dirty="0" err="1"/>
              <a:t>creatief</a:t>
            </a:r>
            <a:r>
              <a:rPr lang="en-US" sz="2400" dirty="0"/>
              <a:t>)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7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7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7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7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3370094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A logo with blue people in a circle&#10;&#10;Description automatically generated">
            <a:extLst>
              <a:ext uri="{FF2B5EF4-FFF2-40B4-BE49-F238E27FC236}">
                <a16:creationId xmlns:a16="http://schemas.microsoft.com/office/drawing/2014/main" id="{CDF2360D-841A-5BAE-2EB2-CCEB8C0CBB8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75" r="8226"/>
          <a:stretch/>
        </p:blipFill>
        <p:spPr>
          <a:xfrm>
            <a:off x="1" y="10"/>
            <a:ext cx="9669642" cy="6857990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125019" y="0"/>
            <a:ext cx="7066978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C6275C3-EDEF-BA54-943C-A59507C99CF5}"/>
              </a:ext>
            </a:extLst>
          </p:cNvPr>
          <p:cNvSpPr txBox="1"/>
          <p:nvPr/>
        </p:nvSpPr>
        <p:spPr>
          <a:xfrm>
            <a:off x="6651171" y="337458"/>
            <a:ext cx="5540829" cy="652054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400" b="1" dirty="0" err="1"/>
              <a:t>Waar</a:t>
            </a:r>
            <a:r>
              <a:rPr lang="en-US" sz="2400" b="1" dirty="0"/>
              <a:t> </a:t>
            </a:r>
            <a:r>
              <a:rPr lang="en-US" sz="2400" b="1" dirty="0" err="1"/>
              <a:t>staan</a:t>
            </a:r>
            <a:r>
              <a:rPr lang="en-US" sz="2400" b="1" dirty="0"/>
              <a:t> we nu?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400" dirty="0" err="1"/>
              <a:t>Vereniging</a:t>
            </a:r>
            <a:r>
              <a:rPr lang="en-US" sz="2400" dirty="0"/>
              <a:t> </a:t>
            </a:r>
            <a:r>
              <a:rPr lang="en-US" sz="2400" dirty="0" err="1"/>
              <a:t>opgericht</a:t>
            </a:r>
            <a:endParaRPr lang="en-US" sz="240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240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400" dirty="0" err="1"/>
              <a:t>Eerste</a:t>
            </a:r>
            <a:r>
              <a:rPr lang="en-US" sz="2400" dirty="0"/>
              <a:t> </a:t>
            </a:r>
            <a:r>
              <a:rPr lang="en-US" sz="2400" dirty="0" err="1"/>
              <a:t>brieven</a:t>
            </a:r>
            <a:r>
              <a:rPr lang="en-US" sz="2400" dirty="0"/>
              <a:t> </a:t>
            </a:r>
            <a:r>
              <a:rPr lang="en-US" sz="2400" dirty="0" err="1"/>
              <a:t>aan</a:t>
            </a:r>
            <a:r>
              <a:rPr lang="en-US" sz="2400" dirty="0"/>
              <a:t> </a:t>
            </a:r>
            <a:r>
              <a:rPr lang="en-US" sz="2400" dirty="0" err="1"/>
              <a:t>potentiele</a:t>
            </a:r>
            <a:r>
              <a:rPr lang="en-US" sz="2400" dirty="0"/>
              <a:t> </a:t>
            </a:r>
            <a:r>
              <a:rPr lang="en-US" sz="2400" dirty="0" err="1"/>
              <a:t>investeerders</a:t>
            </a:r>
            <a:r>
              <a:rPr lang="en-US" sz="2400" dirty="0"/>
              <a:t> </a:t>
            </a:r>
            <a:r>
              <a:rPr lang="en-US" sz="2400" dirty="0" err="1"/>
              <a:t>verzonden</a:t>
            </a:r>
            <a:endParaRPr lang="en-US" sz="240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240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Logo </a:t>
            </a:r>
            <a:r>
              <a:rPr lang="en-US" sz="2400" dirty="0" err="1"/>
              <a:t>en</a:t>
            </a:r>
            <a:r>
              <a:rPr lang="en-US" sz="2400" dirty="0"/>
              <a:t> website live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240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400" dirty="0" err="1"/>
              <a:t>Oprichtingsvergadering</a:t>
            </a:r>
            <a:endParaRPr lang="en-US" sz="240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240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400" dirty="0" err="1"/>
              <a:t>Inschrijving</a:t>
            </a:r>
            <a:r>
              <a:rPr lang="en-US" sz="2400" dirty="0"/>
              <a:t> </a:t>
            </a:r>
            <a:r>
              <a:rPr lang="en-US" sz="2400" dirty="0" err="1"/>
              <a:t>leden</a:t>
            </a:r>
            <a:r>
              <a:rPr lang="en-US" sz="2400" dirty="0"/>
              <a:t>!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240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400" dirty="0" err="1"/>
              <a:t>Akte</a:t>
            </a:r>
            <a:r>
              <a:rPr lang="en-US" sz="2400" dirty="0"/>
              <a:t> </a:t>
            </a:r>
            <a:r>
              <a:rPr lang="en-US" sz="2400" dirty="0" err="1"/>
              <a:t>passering</a:t>
            </a:r>
            <a:r>
              <a:rPr lang="en-US" sz="2400" dirty="0"/>
              <a:t> </a:t>
            </a:r>
            <a:r>
              <a:rPr lang="en-US" sz="2400" dirty="0" err="1"/>
              <a:t>statuten</a:t>
            </a:r>
            <a:r>
              <a:rPr lang="en-US" sz="2400" dirty="0"/>
              <a:t> 9 </a:t>
            </a:r>
            <a:r>
              <a:rPr lang="en-US" sz="2400" dirty="0" err="1"/>
              <a:t>juli</a:t>
            </a:r>
            <a:r>
              <a:rPr lang="en-US" sz="2400" dirty="0"/>
              <a:t> 2024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240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400" dirty="0" err="1"/>
              <a:t>Inschrijving</a:t>
            </a:r>
            <a:r>
              <a:rPr lang="en-US" sz="2400" dirty="0"/>
              <a:t> </a:t>
            </a:r>
            <a:r>
              <a:rPr lang="en-US" sz="2400" dirty="0" err="1"/>
              <a:t>KvK</a:t>
            </a:r>
            <a:r>
              <a:rPr lang="en-US" sz="2400" dirty="0"/>
              <a:t> 10 </a:t>
            </a:r>
            <a:r>
              <a:rPr lang="en-US" sz="2400" dirty="0" err="1"/>
              <a:t>juli</a:t>
            </a:r>
            <a:r>
              <a:rPr lang="en-US" sz="2400" dirty="0"/>
              <a:t> 2024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240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400" dirty="0" err="1"/>
              <a:t>Opnen</a:t>
            </a:r>
            <a:r>
              <a:rPr lang="en-US" sz="2400" dirty="0"/>
              <a:t> </a:t>
            </a:r>
            <a:r>
              <a:rPr lang="en-US" sz="2400" dirty="0" err="1"/>
              <a:t>bankrekening</a:t>
            </a:r>
            <a:r>
              <a:rPr lang="en-US" sz="2400" dirty="0"/>
              <a:t> 17 </a:t>
            </a:r>
            <a:r>
              <a:rPr lang="en-US" sz="2400" dirty="0" err="1"/>
              <a:t>juli</a:t>
            </a:r>
            <a:r>
              <a:rPr lang="en-US" sz="2400" dirty="0"/>
              <a:t> 2024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240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400" dirty="0" err="1"/>
              <a:t>Definitief</a:t>
            </a:r>
            <a:r>
              <a:rPr lang="en-US" sz="2400" dirty="0"/>
              <a:t> </a:t>
            </a:r>
            <a:r>
              <a:rPr lang="en-US" sz="2400" dirty="0" err="1"/>
              <a:t>Huishoudelijk</a:t>
            </a:r>
            <a:r>
              <a:rPr lang="en-US" sz="2400" dirty="0"/>
              <a:t> </a:t>
            </a:r>
            <a:r>
              <a:rPr lang="en-US" sz="2400" dirty="0" err="1"/>
              <a:t>regelement</a:t>
            </a:r>
            <a:endParaRPr lang="en-US" sz="240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200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20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171329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9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A logo with blue people in a circle&#10;&#10;Description automatically generated">
            <a:extLst>
              <a:ext uri="{FF2B5EF4-FFF2-40B4-BE49-F238E27FC236}">
                <a16:creationId xmlns:a16="http://schemas.microsoft.com/office/drawing/2014/main" id="{CDF2360D-841A-5BAE-2EB2-CCEB8C0CBB8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75" r="8226"/>
          <a:stretch/>
        </p:blipFill>
        <p:spPr>
          <a:xfrm>
            <a:off x="2519309" y="0"/>
            <a:ext cx="9669642" cy="6857990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7390263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C6275C3-EDEF-BA54-943C-A59507C99CF5}"/>
              </a:ext>
            </a:extLst>
          </p:cNvPr>
          <p:cNvSpPr txBox="1"/>
          <p:nvPr/>
        </p:nvSpPr>
        <p:spPr>
          <a:xfrm>
            <a:off x="609600" y="855771"/>
            <a:ext cx="5257800" cy="552325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400" b="1" dirty="0" err="1"/>
              <a:t>Tijdslijn</a:t>
            </a:r>
            <a:endParaRPr lang="en-US" sz="2400" b="1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2400" b="1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2024: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400" dirty="0" err="1"/>
              <a:t>Aktepassering</a:t>
            </a:r>
            <a:r>
              <a:rPr lang="en-US" sz="2400" dirty="0"/>
              <a:t> &gt; </a:t>
            </a:r>
            <a:r>
              <a:rPr lang="en-US" sz="2400" dirty="0" err="1"/>
              <a:t>vereniging</a:t>
            </a:r>
            <a:r>
              <a:rPr lang="en-US" sz="2400" dirty="0"/>
              <a:t> </a:t>
            </a:r>
            <a:r>
              <a:rPr lang="en-US" sz="2400" dirty="0" err="1"/>
              <a:t>officieel</a:t>
            </a:r>
            <a:endParaRPr lang="en-US" sz="240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240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400" dirty="0" err="1"/>
              <a:t>Leden</a:t>
            </a:r>
            <a:r>
              <a:rPr lang="en-US" sz="2400" dirty="0"/>
              <a:t>!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240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400" dirty="0" err="1"/>
              <a:t>Gesprek</a:t>
            </a:r>
            <a:r>
              <a:rPr lang="en-US" sz="2400" dirty="0"/>
              <a:t> </a:t>
            </a:r>
            <a:r>
              <a:rPr lang="en-US" sz="2400" dirty="0" err="1"/>
              <a:t>gemeente</a:t>
            </a:r>
            <a:r>
              <a:rPr lang="en-US" sz="2400" dirty="0"/>
              <a:t> DH-GDO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240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400" dirty="0" err="1"/>
              <a:t>Gesprekken</a:t>
            </a:r>
            <a:r>
              <a:rPr lang="en-US" sz="2400" dirty="0"/>
              <a:t> met </a:t>
            </a:r>
            <a:r>
              <a:rPr lang="en-US" sz="2400" dirty="0" err="1"/>
              <a:t>investeerders</a:t>
            </a:r>
            <a:endParaRPr lang="en-US" sz="240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240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400" dirty="0" err="1"/>
              <a:t>Gesprekken</a:t>
            </a:r>
            <a:r>
              <a:rPr lang="en-US" sz="2400" dirty="0"/>
              <a:t> met </a:t>
            </a:r>
            <a:r>
              <a:rPr lang="en-US" sz="2400" dirty="0" err="1"/>
              <a:t>bestaande</a:t>
            </a:r>
            <a:r>
              <a:rPr lang="en-US" sz="2400" dirty="0"/>
              <a:t> </a:t>
            </a:r>
            <a:r>
              <a:rPr lang="en-US" sz="2400" dirty="0" err="1"/>
              <a:t>woongroepen</a:t>
            </a:r>
            <a:endParaRPr lang="en-US" sz="240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240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400" dirty="0" err="1"/>
              <a:t>Onderzoek</a:t>
            </a:r>
            <a:r>
              <a:rPr lang="en-US" sz="2400" dirty="0"/>
              <a:t> </a:t>
            </a:r>
            <a:r>
              <a:rPr lang="en-US" sz="2400" dirty="0" err="1"/>
              <a:t>locaties</a:t>
            </a:r>
            <a:endParaRPr lang="en-US" sz="240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240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400" dirty="0" err="1"/>
              <a:t>Onderzoek</a:t>
            </a:r>
            <a:r>
              <a:rPr lang="en-US" sz="2400" dirty="0"/>
              <a:t> </a:t>
            </a:r>
            <a:r>
              <a:rPr lang="en-US" sz="2400" dirty="0" err="1"/>
              <a:t>subsidie</a:t>
            </a:r>
            <a:endParaRPr lang="en-US" sz="240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240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16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6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207274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A logo with blue people in a circle&#10;&#10;Description automatically generated">
            <a:extLst>
              <a:ext uri="{FF2B5EF4-FFF2-40B4-BE49-F238E27FC236}">
                <a16:creationId xmlns:a16="http://schemas.microsoft.com/office/drawing/2014/main" id="{CDF2360D-841A-5BAE-2EB2-CCEB8C0CBB8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75" r="8226"/>
          <a:stretch/>
        </p:blipFill>
        <p:spPr>
          <a:xfrm>
            <a:off x="1" y="10"/>
            <a:ext cx="9669642" cy="6857990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125019" y="0"/>
            <a:ext cx="7066978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C6275C3-EDEF-BA54-943C-A59507C99CF5}"/>
              </a:ext>
            </a:extLst>
          </p:cNvPr>
          <p:cNvSpPr txBox="1"/>
          <p:nvPr/>
        </p:nvSpPr>
        <p:spPr>
          <a:xfrm>
            <a:off x="7239001" y="344144"/>
            <a:ext cx="4582886" cy="6372341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400" b="1" dirty="0" err="1"/>
              <a:t>Inschrijving</a:t>
            </a:r>
            <a:r>
              <a:rPr lang="en-US" sz="2400" b="1" dirty="0"/>
              <a:t> </a:t>
            </a:r>
            <a:r>
              <a:rPr lang="en-US" sz="2400" b="1" dirty="0" err="1"/>
              <a:t>leden</a:t>
            </a:r>
            <a:r>
              <a:rPr lang="en-US" sz="2400" b="1" dirty="0"/>
              <a:t>: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nl-NL" dirty="0"/>
              <a:t>Inschrijving start nu via inschrijfformulier en overmaken eerste jaarcontributie van 50  Euro (zie inschrijfformulier voor details)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nl-NL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nl-NL" dirty="0"/>
              <a:t>Uitgenodigd nu zijn mensen uit ons netwerk (geen ballotage)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nl-NL" dirty="0"/>
              <a:t>Hierna inschrijving voor anderen met ballotage.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nl-NL" dirty="0"/>
              <a:t>Het lidmaatschap gaat na onverhoopt overlijden over op (ingeschreven) partner.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nl-NL" dirty="0"/>
              <a:t>Bij aanbieding van een appartement kunt je weigeren, dan blijf je bovenaan de lijst staan en krijg je opnieuw een aanbieding als er weer een appartement vrij komt.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nl-NL" dirty="0"/>
              <a:t>ALV neemt belangrijke beslissingen.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nl-NL" dirty="0"/>
              <a:t>Voor het bestuur volgen verkiezingen bij eerste ALV. Wij zijn verkiesbaar.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nl-NL" dirty="0"/>
              <a:t>De nu gepubliceerde versies van de statuten en het huishoudelijk reglement wijzigen nog enigszins. Niet qua inhoud maar qua opbouw door norm notaris.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4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4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1303189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5A59F003-E00A-43F9-91DC-CC54E3B874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logo with blue people in a circle&#10;&#10;Description automatically generated">
            <a:extLst>
              <a:ext uri="{FF2B5EF4-FFF2-40B4-BE49-F238E27FC236}">
                <a16:creationId xmlns:a16="http://schemas.microsoft.com/office/drawing/2014/main" id="{7E7E87A4-ACCD-CC6A-E23A-05A947E72E5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59" t="14773" r="6332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27" name="Rectangle 26">
            <a:extLst>
              <a:ext uri="{FF2B5EF4-FFF2-40B4-BE49-F238E27FC236}">
                <a16:creationId xmlns:a16="http://schemas.microsoft.com/office/drawing/2014/main" id="{D74A4382-E3AD-430A-9A1F-DFA3E0E77A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3799865" y="-1524511"/>
            <a:ext cx="4592270" cy="12192001"/>
          </a:xfrm>
          <a:prstGeom prst="rect">
            <a:avLst/>
          </a:prstGeom>
          <a:gradFill>
            <a:gsLst>
              <a:gs pos="35000">
                <a:schemeClr val="tx1">
                  <a:alpha val="46000"/>
                </a:schemeClr>
              </a:gs>
              <a:gs pos="21000">
                <a:schemeClr val="tx1">
                  <a:alpha val="30000"/>
                </a:schemeClr>
              </a:gs>
              <a:gs pos="0">
                <a:schemeClr val="tx1">
                  <a:alpha val="0"/>
                </a:schemeClr>
              </a:gs>
              <a:gs pos="100000">
                <a:schemeClr val="tx1">
                  <a:alpha val="9000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7479070-B6EC-0FA6-79CB-82C55FC472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4553" y="3091928"/>
            <a:ext cx="9078562" cy="2387600"/>
          </a:xfrm>
        </p:spPr>
        <p:txBody>
          <a:bodyPr>
            <a:normAutofit/>
          </a:bodyPr>
          <a:lstStyle/>
          <a:p>
            <a:pPr algn="l"/>
            <a:r>
              <a:rPr lang="en-GB" sz="6600" dirty="0" err="1">
                <a:solidFill>
                  <a:schemeClr val="bg1"/>
                </a:solidFill>
              </a:rPr>
              <a:t>Vragen</a:t>
            </a:r>
            <a:r>
              <a:rPr lang="en-GB" sz="6600" dirty="0">
                <a:solidFill>
                  <a:schemeClr val="bg1"/>
                </a:solidFill>
              </a:rPr>
              <a:t> / </a:t>
            </a:r>
            <a:r>
              <a:rPr lang="en-GB" sz="6600" dirty="0" err="1">
                <a:solidFill>
                  <a:schemeClr val="bg1"/>
                </a:solidFill>
              </a:rPr>
              <a:t>suggesties</a:t>
            </a:r>
            <a:r>
              <a:rPr lang="en-GB" sz="6600" dirty="0">
                <a:solidFill>
                  <a:schemeClr val="bg1"/>
                </a:solidFill>
              </a:rPr>
              <a:t>?</a:t>
            </a:r>
            <a:endParaRPr lang="nl-NL" sz="6600" dirty="0">
              <a:solidFill>
                <a:schemeClr val="bg1"/>
              </a:solidFill>
            </a:endParaRPr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79F40191-0F44-4FD1-82CC-ACB507C14B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575039"/>
            <a:ext cx="9785897" cy="685800"/>
          </a:xfrm>
          <a:prstGeom prst="roundRect">
            <a:avLst>
              <a:gd name="adj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A6873D-1457-B1D3-E0C2-411C3C7EA9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4553" y="5624945"/>
            <a:ext cx="9078562" cy="592975"/>
          </a:xfrm>
        </p:spPr>
        <p:txBody>
          <a:bodyPr anchor="ctr">
            <a:normAutofit/>
          </a:bodyPr>
          <a:lstStyle/>
          <a:p>
            <a:pPr algn="l"/>
            <a:r>
              <a:rPr lang="en-GB">
                <a:solidFill>
                  <a:schemeClr val="bg1"/>
                </a:solidFill>
              </a:rPr>
              <a:t>8 juli 2024</a:t>
            </a:r>
            <a:endParaRPr lang="nl-NL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34635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289</Words>
  <Application>Microsoft Office PowerPoint</Application>
  <PresentationFormat>Breedbeeld</PresentationFormat>
  <Paragraphs>85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2" baseType="lpstr">
      <vt:lpstr>Aptos</vt:lpstr>
      <vt:lpstr>Aptos Display</vt:lpstr>
      <vt:lpstr>Arial</vt:lpstr>
      <vt:lpstr>Office Theme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Vragen / suggesties?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Oprichtingsvergadering</dc:title>
  <dc:creator>Lies van Balen</dc:creator>
  <cp:lastModifiedBy>Ben van Lieshout</cp:lastModifiedBy>
  <cp:revision>2</cp:revision>
  <dcterms:created xsi:type="dcterms:W3CDTF">2024-06-30T14:27:02Z</dcterms:created>
  <dcterms:modified xsi:type="dcterms:W3CDTF">2024-11-09T11:55:20Z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0bce33f7-04c0-4596-9b71-ba8617e88451_Enabled">
    <vt:lpwstr>true</vt:lpwstr>
  </property>
  <property fmtid="{D5CDD505-2E9C-101B-9397-08002B2CF9AE}" pid="3" name="MSIP_Label_0bce33f7-04c0-4596-9b71-ba8617e88451_SetDate">
    <vt:lpwstr>2024-06-30T15:02:26Z</vt:lpwstr>
  </property>
  <property fmtid="{D5CDD505-2E9C-101B-9397-08002B2CF9AE}" pid="4" name="MSIP_Label_0bce33f7-04c0-4596-9b71-ba8617e88451_Method">
    <vt:lpwstr>Privileged</vt:lpwstr>
  </property>
  <property fmtid="{D5CDD505-2E9C-101B-9397-08002B2CF9AE}" pid="5" name="MSIP_Label_0bce33f7-04c0-4596-9b71-ba8617e88451_Name">
    <vt:lpwstr>0bce33f7-04c0-4596-9b71-ba8617e88451</vt:lpwstr>
  </property>
  <property fmtid="{D5CDD505-2E9C-101B-9397-08002B2CF9AE}" pid="6" name="MSIP_Label_0bce33f7-04c0-4596-9b71-ba8617e88451_SiteId">
    <vt:lpwstr>3a15904d-3fd9-4256-a753-beb05cdf0c6d</vt:lpwstr>
  </property>
  <property fmtid="{D5CDD505-2E9C-101B-9397-08002B2CF9AE}" pid="7" name="MSIP_Label_0bce33f7-04c0-4596-9b71-ba8617e88451_ActionId">
    <vt:lpwstr>da0efbd7-6bb8-42f2-95b1-03420444c65b</vt:lpwstr>
  </property>
  <property fmtid="{D5CDD505-2E9C-101B-9397-08002B2CF9AE}" pid="8" name="MSIP_Label_0bce33f7-04c0-4596-9b71-ba8617e88451_ContentBits">
    <vt:lpwstr>0</vt:lpwstr>
  </property>
</Properties>
</file>